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8" r:id="rId1"/>
    <p:sldMasterId id="2147484140" r:id="rId2"/>
  </p:sldMasterIdLst>
  <p:notesMasterIdLst>
    <p:notesMasterId r:id="rId31"/>
  </p:notesMasterIdLst>
  <p:handoutMasterIdLst>
    <p:handoutMasterId r:id="rId32"/>
  </p:handoutMasterIdLst>
  <p:sldIdLst>
    <p:sldId id="1303" r:id="rId3"/>
    <p:sldId id="1328" r:id="rId4"/>
    <p:sldId id="1308" r:id="rId5"/>
    <p:sldId id="1353" r:id="rId6"/>
    <p:sldId id="1337" r:id="rId7"/>
    <p:sldId id="1340" r:id="rId8"/>
    <p:sldId id="1314" r:id="rId9"/>
    <p:sldId id="1341" r:id="rId10"/>
    <p:sldId id="1304" r:id="rId11"/>
    <p:sldId id="1347" r:id="rId12"/>
    <p:sldId id="1346" r:id="rId13"/>
    <p:sldId id="1325" r:id="rId14"/>
    <p:sldId id="1342" r:id="rId15"/>
    <p:sldId id="1339" r:id="rId16"/>
    <p:sldId id="1316" r:id="rId17"/>
    <p:sldId id="1343" r:id="rId18"/>
    <p:sldId id="1344" r:id="rId19"/>
    <p:sldId id="1355" r:id="rId20"/>
    <p:sldId id="1354" r:id="rId21"/>
    <p:sldId id="1351" r:id="rId22"/>
    <p:sldId id="1357" r:id="rId23"/>
    <p:sldId id="1348" r:id="rId24"/>
    <p:sldId id="1349" r:id="rId25"/>
    <p:sldId id="1350" r:id="rId26"/>
    <p:sldId id="1352" r:id="rId27"/>
    <p:sldId id="1356" r:id="rId28"/>
    <p:sldId id="1345" r:id="rId29"/>
    <p:sldId id="1323" r:id="rId30"/>
  </p:sldIdLst>
  <p:sldSz cx="9601200" cy="6858000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2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c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00"/>
    <a:srgbClr val="F68428"/>
    <a:srgbClr val="FF9933"/>
    <a:srgbClr val="BDC1CD"/>
    <a:srgbClr val="5F9127"/>
    <a:srgbClr val="B2B5BE"/>
    <a:srgbClr val="E5EEF7"/>
    <a:srgbClr val="CADCEE"/>
    <a:srgbClr val="7EA9D4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94631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>
        <p:guide orient="horz" pos="4232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664" y="-96"/>
      </p:cViewPr>
      <p:guideLst>
        <p:guide orient="horz" pos="296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2" tIns="45671" rIns="91342" bIns="45671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42" y="1"/>
            <a:ext cx="312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2" tIns="45671" rIns="91342" bIns="45671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04288"/>
            <a:ext cx="30527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2" tIns="45671" rIns="91342" bIns="45671" numCol="1" anchor="b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42" y="8904288"/>
            <a:ext cx="312896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2" tIns="45671" rIns="91342" bIns="45671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Arial" pitchFamily="34" charset="0"/>
              </a:defRPr>
            </a:lvl1pPr>
          </a:lstStyle>
          <a:p>
            <a:pPr>
              <a:defRPr/>
            </a:pPr>
            <a:fld id="{952A4F72-EF7B-47CD-841B-213EDF8C4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2" tIns="46486" rIns="92972" bIns="46486" numCol="1" anchor="t" anchorCtr="0" compatLnSpc="1">
            <a:prstTxWarp prst="textNoShape">
              <a:avLst/>
            </a:prstTxWarp>
          </a:bodyPr>
          <a:lstStyle>
            <a:lvl1pPr defTabSz="92997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2" tIns="46486" rIns="92972" bIns="46486" numCol="1" anchor="t" anchorCtr="0" compatLnSpc="1">
            <a:prstTxWarp prst="textNoShape">
              <a:avLst/>
            </a:prstTxWarp>
          </a:bodyPr>
          <a:lstStyle>
            <a:lvl1pPr algn="r" defTabSz="92997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704850"/>
            <a:ext cx="4935537" cy="3525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2" tIns="46486" rIns="92972" bIns="46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2" tIns="46486" rIns="92972" bIns="46486" numCol="1" anchor="b" anchorCtr="0" compatLnSpc="1">
            <a:prstTxWarp prst="textNoShape">
              <a:avLst/>
            </a:prstTxWarp>
          </a:bodyPr>
          <a:lstStyle>
            <a:lvl1pPr defTabSz="92997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72" tIns="46486" rIns="92972" bIns="46486" numCol="1" anchor="b" anchorCtr="0" compatLnSpc="1">
            <a:prstTxWarp prst="textNoShape">
              <a:avLst/>
            </a:prstTxWarp>
          </a:bodyPr>
          <a:lstStyle>
            <a:lvl1pPr algn="r" defTabSz="92997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391999-0736-4237-A65E-483CEB501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64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1200" b="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234950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b="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457200" indent="-1174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b="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692150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b="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914400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b="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4F5DF1-DEA1-4949-886B-99360AD241C8}" type="slidenum">
              <a:rPr lang="en-US">
                <a:solidFill>
                  <a:prstClr val="black"/>
                </a:solidFill>
                <a:latin typeface="Tahoma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704850"/>
            <a:ext cx="4933950" cy="35242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16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2393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7695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6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3091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61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06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16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1893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17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5139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88997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3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44672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703263"/>
            <a:ext cx="4935537" cy="352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703263"/>
            <a:ext cx="4935537" cy="352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19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96D59-CBA3-4830-8554-D143BCA56F31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0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96D59-CBA3-4830-8554-D143BCA56F3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81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2675" y="704850"/>
            <a:ext cx="493395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84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05029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89726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1267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7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2735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6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978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91999-0736-4237-A65E-483CEB5018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0927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7936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3421" y="8927624"/>
            <a:ext cx="3075884" cy="4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6" rIns="92954" bIns="46476" anchor="b"/>
          <a:lstStyle/>
          <a:p>
            <a:pPr algn="r" defTabSz="929944" eaLnBrk="0" hangingPunct="0"/>
            <a:fld id="{CB69078F-4EE8-4595-805F-A3FAFB90A15C}" type="slidenum">
              <a:rPr lang="en-US" sz="1200">
                <a:latin typeface="Times New Roman" pitchFamily="18" charset="0"/>
              </a:rPr>
              <a:pPr algn="r" defTabSz="929944" eaLnBrk="0" hangingPunct="0"/>
              <a:t>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704850"/>
            <a:ext cx="4935537" cy="35258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3320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 b="0"/>
            </a:lvl1pPr>
            <a:lvl2pPr>
              <a:buFontTx/>
              <a:buBlip>
                <a:blip r:embed="rId2"/>
              </a:buBlip>
              <a:defRPr sz="1200" b="0"/>
            </a:lvl2pPr>
            <a:lvl3pPr>
              <a:defRPr b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5977" y="889000"/>
            <a:ext cx="2043112" cy="5519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90" y="889000"/>
            <a:ext cx="5981700" cy="5519738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9" y="114311"/>
            <a:ext cx="7408863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1676" y="1117600"/>
            <a:ext cx="8177212" cy="468153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4378" y="914400"/>
            <a:ext cx="8177212" cy="5511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63602" y="177812"/>
            <a:ext cx="8559800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8501" y="927100"/>
            <a:ext cx="4279899" cy="26225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0800" y="927100"/>
            <a:ext cx="4281488" cy="26225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8501" y="3702050"/>
            <a:ext cx="4279899" cy="26225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0800" y="3702050"/>
            <a:ext cx="4281488" cy="26225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2" y="177812"/>
            <a:ext cx="8559800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1" y="927100"/>
            <a:ext cx="4279899" cy="53975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0800" y="927100"/>
            <a:ext cx="4281488" cy="26225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0800" y="3702050"/>
            <a:ext cx="4281488" cy="26225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2" y="177812"/>
            <a:ext cx="8559800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98500" y="927100"/>
            <a:ext cx="8713788" cy="53975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659" y="103352"/>
            <a:ext cx="8559800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659" y="103352"/>
            <a:ext cx="8559800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9659" y="103352"/>
            <a:ext cx="8559800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7" y="4407008"/>
            <a:ext cx="81613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7" y="2906714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6" y="2130435"/>
            <a:ext cx="81597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8" y="3886200"/>
            <a:ext cx="67214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36"/>
            <a:ext cx="81610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2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35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1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4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68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403" y="1600206"/>
            <a:ext cx="44572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2" y="1600206"/>
            <a:ext cx="44572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16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2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2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3" y="1535113"/>
            <a:ext cx="42438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3" y="2174875"/>
            <a:ext cx="42438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1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56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8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8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4" y="273059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8" y="1435103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30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076" y="1219200"/>
            <a:ext cx="4011613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95" y="1219200"/>
            <a:ext cx="4013199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7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38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7" y="274649"/>
            <a:ext cx="22686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402" y="274649"/>
            <a:ext cx="664583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68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1" y="165100"/>
            <a:ext cx="8245486" cy="622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8" y="1014413"/>
            <a:ext cx="42433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8" y="1654175"/>
            <a:ext cx="42433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1158" y="10144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58" y="16541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154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7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61"/>
            <a:ext cx="5367338" cy="5853113"/>
          </a:xfrm>
        </p:spPr>
        <p:txBody>
          <a:bodyPr/>
          <a:lstStyle>
            <a:lvl1pPr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7" y="1435103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9" y="5080000"/>
            <a:ext cx="57610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9" y="892175"/>
            <a:ext cx="576103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9" y="5646738"/>
            <a:ext cx="57610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2" y="147322"/>
            <a:ext cx="8559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45306"/>
            <a:ext cx="8713788" cy="52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620552" name="Text Box 8"/>
          <p:cNvSpPr txBox="1">
            <a:spLocks noChangeArrowheads="1"/>
          </p:cNvSpPr>
          <p:nvPr/>
        </p:nvSpPr>
        <p:spPr bwMode="auto">
          <a:xfrm>
            <a:off x="8743953" y="6554788"/>
            <a:ext cx="8572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FFFA45F-0985-4720-A981-2E0015357941}" type="slidenum">
              <a:rPr lang="en-US" sz="900" b="1">
                <a:solidFill>
                  <a:srgbClr val="4D4D4D"/>
                </a:solidFill>
                <a:latin typeface="Calibri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4D4D4D"/>
              </a:solidFill>
              <a:latin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241142" y="6458174"/>
            <a:ext cx="1353222" cy="3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nl_dots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5640" y="272642"/>
            <a:ext cx="512081" cy="63697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838199" y="701677"/>
            <a:ext cx="85725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6842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4152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7" r:id="rId17"/>
    <p:sldLayoutId id="2147483948" r:id="rId18"/>
    <p:sldLayoutId id="2147483924" r:id="rId19"/>
    <p:sldLayoutId id="2147483922" r:id="rId20"/>
    <p:sldLayoutId id="2147484127" r:id="rId21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262626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626"/>
          </a:solidFill>
          <a:latin typeface="Tahom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25"/>
        </a:buBlip>
        <a:defRPr sz="1600" b="1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26"/>
        </a:buBlip>
        <a:defRPr sz="1400" b="1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6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6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A5AD-2281-46AE-B54D-38ADD45AD3CB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6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6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4C5C-3229-47DB-8420-CC91CAC2B7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5" y="6455451"/>
            <a:ext cx="546575" cy="2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1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foo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6300"/>
            <a:ext cx="9601200" cy="914400"/>
          </a:xfrm>
          <a:prstGeom prst="rect">
            <a:avLst/>
          </a:prstGeom>
        </p:spPr>
      </p:pic>
      <p:sp>
        <p:nvSpPr>
          <p:cNvPr id="3080" name="Text Box 27"/>
          <p:cNvSpPr txBox="1">
            <a:spLocks noChangeArrowheads="1"/>
          </p:cNvSpPr>
          <p:nvPr/>
        </p:nvSpPr>
        <p:spPr bwMode="auto">
          <a:xfrm>
            <a:off x="3227157" y="5306735"/>
            <a:ext cx="31468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500"/>
              </a:spcBef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This document is confidential and is intended solely for the use and information of the SNL Financial and the individual, group, or corporation to whom it is addressed.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79936"/>
              </p:ext>
            </p:extLst>
          </p:nvPr>
        </p:nvGraphicFramePr>
        <p:xfrm>
          <a:off x="2736012" y="3653179"/>
          <a:ext cx="3969661" cy="220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661"/>
              </a:tblGrid>
              <a:tr h="1823631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Calibri"/>
                        </a:rPr>
                        <a:t>NAPCO Fall 2015 Credit Conference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Calibri"/>
                        </a:rPr>
                        <a:t>September 16-18 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Calibri"/>
                        </a:rPr>
                        <a:t>Denver, Colorado</a:t>
                      </a:r>
                    </a:p>
                    <a:p>
                      <a:pPr algn="ctr"/>
                      <a:endParaRPr lang="en-US" sz="1800" b="0" baseline="0" dirty="0">
                        <a:solidFill>
                          <a:schemeClr val="tx1"/>
                        </a:solidFill>
                        <a:latin typeface="Tahoma" pitchFamily="34" charset="0"/>
                        <a:cs typeface="Calibri"/>
                      </a:endParaRP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Calibri"/>
                        </a:rPr>
                        <a:t>Steve Piper – Director, Energy Research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3922">
                <a:tc>
                  <a:txBody>
                    <a:bodyPr/>
                    <a:lstStyle/>
                    <a:p>
                      <a:pPr algn="ctr"/>
                      <a:endParaRPr lang="en-US" sz="1800" b="0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Calibri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2695575" y="2736192"/>
            <a:ext cx="4486275" cy="8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rgbClr val="4D4D4D">
                    <a:lumMod val="95000"/>
                    <a:lumOff val="5000"/>
                  </a:srgbClr>
                </a:solidFill>
                <a:cs typeface="Calibri"/>
              </a:rPr>
              <a:t>MATS, Gas Switching, and the coal crunch</a:t>
            </a:r>
            <a:endParaRPr lang="en-US" sz="2800" b="1" dirty="0" smtClean="0">
              <a:solidFill>
                <a:srgbClr val="4D4D4D">
                  <a:lumMod val="95000"/>
                  <a:lumOff val="5000"/>
                </a:srgbClr>
              </a:solidFill>
              <a:effectLst/>
              <a:cs typeface="Calibri"/>
            </a:endParaRPr>
          </a:p>
        </p:txBody>
      </p:sp>
      <p:pic>
        <p:nvPicPr>
          <p:cNvPr id="20" name="Picture 19" descr="snl_ener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27" y="1733001"/>
            <a:ext cx="3456547" cy="79555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895532" y="2667000"/>
            <a:ext cx="3810141" cy="1588"/>
          </a:xfrm>
          <a:prstGeom prst="line">
            <a:avLst/>
          </a:prstGeom>
          <a:ln w="12700">
            <a:solidFill>
              <a:srgbClr val="F684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0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Top companies with future retirements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575" y="1088529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Two-thirds of future retires from 10 largest companies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575" y="3090863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TVA will see ~5 GW retiring as part of EPA settlements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7575" y="4912519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NRG with nearly 4.3 GW mostly from conversions in PJM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1857673"/>
            <a:ext cx="5938266" cy="34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290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Coal burn from retiring units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575" y="3307854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PRB makes up ~50% of coal burn from future retires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575" y="5209878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PJM and Southeast most impacted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7575" y="1188244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47% more coal burn from upcoming retires than past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1609725"/>
            <a:ext cx="5852541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0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Tahoma" pitchFamily="34" charset="0"/>
              </a:rPr>
              <a:t>Comparison of MATS retrofit projections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Tahoma" pitchFamily="34" charset="0"/>
              </a:rPr>
              <a:t>Lowered expectations for nearly all retrofits under latest SNL study</a:t>
            </a:r>
          </a:p>
          <a:p>
            <a:r>
              <a:rPr lang="en-US" sz="1800" dirty="0" smtClean="0">
                <a:latin typeface="Tahoma" pitchFamily="34" charset="0"/>
              </a:rPr>
              <a:t>FF and DSI well below expectations as PRB complies with low HCL coal</a:t>
            </a:r>
          </a:p>
          <a:p>
            <a:r>
              <a:rPr lang="en-US" sz="1800" dirty="0" smtClean="0">
                <a:latin typeface="Tahoma" pitchFamily="34" charset="0"/>
              </a:rPr>
              <a:t>ACI projections down but technology still widely utilized</a:t>
            </a:r>
          </a:p>
          <a:p>
            <a:endParaRPr lang="en-US" sz="1800" dirty="0" smtClean="0">
              <a:latin typeface="Tahoma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" y="2571751"/>
            <a:ext cx="6193939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562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Coal unit MATS extensions by reason for extension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575" y="1088529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Roughly 157 GW granted MATS extension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575" y="3102769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extensions granted for installation of controls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7575" y="5064919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leads all states with 17 GW granted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979190"/>
            <a:ext cx="5943600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3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Tahoma" pitchFamily="34" charset="0"/>
              </a:rPr>
              <a:t>Retirement and conversion reversal potential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Tahoma" pitchFamily="34" charset="0"/>
              </a:rPr>
              <a:t>Consent decrees and actions for other rules holding back reversal of retires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</a:rPr>
              <a:t>More potential for conversion reversal at ~7 GW</a:t>
            </a:r>
            <a:endParaRPr lang="en-US" sz="1800" dirty="0"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02497"/>
            <a:ext cx="3829050" cy="290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25" y="3002497"/>
            <a:ext cx="3841793" cy="290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11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4727" y="1152525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DSI and ACI both costly on VOM basis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4727" y="3172122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controls </a:t>
            </a:r>
            <a:r>
              <a:rPr lang="en-US" dirty="0" smtClean="0">
                <a:sym typeface="Symbol"/>
              </a:rPr>
              <a:t>increase VOM ~$2.00/</a:t>
            </a:r>
            <a:r>
              <a:rPr lang="en-US" dirty="0" err="1" smtClean="0">
                <a:sym typeface="Symbol"/>
              </a:rPr>
              <a:t>MWh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4727" y="4946214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ACI shows biggest impact followed by DSI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41400" y="147638"/>
            <a:ext cx="8559800" cy="547687"/>
          </a:xfrm>
        </p:spPr>
        <p:txBody>
          <a:bodyPr/>
          <a:lstStyle/>
          <a:p>
            <a:pPr lvl="0"/>
            <a:r>
              <a:rPr lang="en-US" sz="2000" dirty="0"/>
              <a:t>Variable cost impact from MATS controls</a:t>
            </a:r>
            <a:br>
              <a:rPr lang="en-US" sz="2000" dirty="0"/>
            </a:br>
            <a:endParaRPr lang="en-US" sz="2000" dirty="0">
              <a:latin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5" y="1119188"/>
            <a:ext cx="4514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6" y="2871788"/>
            <a:ext cx="589064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Impact to coal burn from reversal of some MATS decisions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575" y="1088529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 million tons given back from retires ~6 million from conversions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575" y="3102769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Vast majority of impact depends on not running controls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7575" y="5064919"/>
            <a:ext cx="202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PRB shows the most potential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1619250"/>
            <a:ext cx="5928741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00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ea typeface="+mj-ea"/>
                <a:cs typeface="+mj-cs"/>
              </a:rPr>
              <a:t>Could we see this much incremental impact?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87413" y="1044575"/>
            <a:ext cx="8713787" cy="528002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Few companies openly suggesting reversal of actions so far. Westar will stop projects until rule clarified, City of Grand Island may not run controls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endParaRPr lang="en-US" dirty="0"/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Many controls installed due to consent decree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CSAPR, Regional Haze Rules and NAAQS continue to drive some controls</a:t>
            </a:r>
          </a:p>
          <a:p>
            <a:pPr marL="0" indent="0">
              <a:buNone/>
            </a:pPr>
            <a:endParaRPr lang="en-US" sz="1800" b="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Most potential may be from not running ACI (few states with mercury rules) followed by DSI (not typically built under consent decree or other rules)</a:t>
            </a:r>
          </a:p>
          <a:p>
            <a:endParaRPr lang="en-US" sz="1800" dirty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Some potential in coal-to-gas conversions (NRG retaining ability to burn coal at converted units)</a:t>
            </a:r>
            <a:endParaRPr lang="en-US" sz="1800" b="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ea typeface="+mj-ea"/>
                <a:cs typeface="+mj-cs"/>
              </a:rPr>
              <a:t>Clean Power Plan Rule – preliminary observations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01688" y="882650"/>
            <a:ext cx="8713787" cy="528002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From proposed to final rule, EPA took steps to ease both the legal and political obstacles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Initial compliance deadline moved from 2020 to 2022, in exchange for a more ambitious final target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Energy Efficiency ‘building block’ dropped as a compliance criterion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EPA relies on an expansive definition of ‘existing sources’ for its 111(d) authority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Several legal challenges are plausible and likely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SNL Energy estimates roughly half of the CPP targeted emissions reductions would be achieved absent the CPP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Coal retirements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Coal/gas switching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Renewable electricity growth via mandatory state RPS programs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Increasingly economical solar PV</a:t>
            </a:r>
          </a:p>
          <a:p>
            <a:pPr marL="0" indent="0">
              <a:buNone/>
            </a:pPr>
            <a:endParaRPr lang="en-US" sz="1800" b="0" dirty="0" smtClean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Large further reductions in coal generation would be needed to fully meet targets</a:t>
            </a:r>
            <a:endParaRPr lang="en-US" sz="1800" b="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500" dirty="0" smtClean="0">
                <a:latin typeface="Tahoma" pitchFamily="34" charset="0"/>
              </a:rPr>
              <a:t>State of Coal Markets</a:t>
            </a:r>
          </a:p>
          <a:p>
            <a:pPr marL="0" indent="0" algn="ctr">
              <a:buNone/>
            </a:pPr>
            <a:r>
              <a:rPr lang="en-US" sz="3500" dirty="0" smtClean="0">
                <a:latin typeface="Tahoma" pitchFamily="34" charset="0"/>
              </a:rPr>
              <a:t>Looking Ahead</a:t>
            </a:r>
            <a:endParaRPr lang="en-US" sz="35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ea typeface="+mj-ea"/>
                <a:cs typeface="+mj-cs"/>
              </a:rPr>
              <a:t>About SNL Energy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87413" y="1044575"/>
            <a:ext cx="8713787" cy="5280025"/>
          </a:xfrm>
        </p:spPr>
        <p:txBody>
          <a:bodyPr/>
          <a:lstStyle/>
          <a:p>
            <a:r>
              <a:rPr lang="en-US" sz="1800" dirty="0" smtClean="0">
                <a:latin typeface="Tahoma" pitchFamily="34" charset="0"/>
              </a:rPr>
              <a:t>Leading energy news and data provider based in Boulder, CO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endParaRPr lang="en-US" dirty="0"/>
          </a:p>
          <a:p>
            <a:r>
              <a:rPr lang="en-US" sz="1800" dirty="0" smtClean="0">
                <a:latin typeface="Tahoma" pitchFamily="34" charset="0"/>
              </a:rPr>
              <a:t>Focus on power, coal, and natural gas sectors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endParaRPr lang="en-US" sz="1800" dirty="0">
              <a:latin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</a:rPr>
              <a:t>10,000+ stories published each year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sz="1800" dirty="0" smtClean="0">
                <a:latin typeface="Tahoma" pitchFamily="34" charset="0"/>
              </a:rPr>
              <a:t>In-depth data ranging from company financials to plant operational data to a suite of traded and proprietary commodities indexes</a:t>
            </a:r>
          </a:p>
          <a:p>
            <a:endParaRPr lang="en-US" sz="1800" dirty="0">
              <a:latin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</a:rPr>
              <a:t>Continuous coverage of the development space with daily tracking of generation, transmission, emissions controls, pipeline, storage, and coal retirement developments</a:t>
            </a:r>
            <a:endParaRPr lang="en-US" sz="1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PJM – Power markets are learning to live without coal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52640" y="799264"/>
            <a:ext cx="2143760" cy="10049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Near-term peak demand expectations reduced ~4,500 MW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1400" b="1" kern="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Despite 8 GW of coal retirements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this year, expected reserve margins have grown dramatically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1400" b="1" kern="0" noProof="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noProof="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Capacity Performance Proposal eliminates 1 GW of demand response in 2018-2019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" y="1205510"/>
            <a:ext cx="5946846" cy="35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3120" y="928511"/>
            <a:ext cx="3425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SNL Forecast reserve margins, 2014-2015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52671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MISO – MATS retirements may tighten the region to a greater extent than PJM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25360" y="861714"/>
            <a:ext cx="1875790" cy="10049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MISO coal plants are under MATS extensions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1400" b="1" kern="0" noProof="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noProof="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4,900 MW of coal expected to retire next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1400" b="1" kern="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noProof="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Another 3,000 MW will convert to natural gas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1400" b="1" kern="0" dirty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noProof="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MISO demand revised upward 850-1,100 MW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861713"/>
            <a:ext cx="6187440" cy="37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02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343376" y="1241425"/>
            <a:ext cx="32670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090" y="5181600"/>
            <a:ext cx="792099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sz="1400" b="1" kern="0" dirty="0" smtClean="0">
                <a:solidFill>
                  <a:srgbClr val="080808"/>
                </a:solidFill>
              </a:rPr>
              <a:t>Collapse in natural gas prices has since fall 2014, forcing discounts below cash costs (~$55/ton)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sz="1400" b="1" kern="0" dirty="0" smtClean="0">
                <a:solidFill>
                  <a:srgbClr val="080808"/>
                </a:solidFill>
              </a:rPr>
              <a:t>Prospects for near-term price recovery appear dim</a:t>
            </a:r>
            <a:endParaRPr lang="en-US" sz="1400" b="1" kern="0" dirty="0">
              <a:solidFill>
                <a:srgbClr val="080808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0100" y="337590"/>
            <a:ext cx="8641080" cy="65301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336699"/>
                </a:solidFill>
                <a:latin typeface="+mj-lt"/>
                <a:ea typeface="+mj-ea"/>
                <a:cs typeface="Arial"/>
              </a:defRPr>
            </a:lvl1pPr>
          </a:lstStyle>
          <a:p>
            <a:pPr algn="l"/>
            <a:r>
              <a:rPr lang="en-US" dirty="0" smtClean="0"/>
              <a:t>Steam Coal Pricing Trends – CAPP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1641535"/>
            <a:ext cx="5920740" cy="365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85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343376" y="1241425"/>
            <a:ext cx="32670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090" y="5029200"/>
            <a:ext cx="792099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dirty="0" smtClean="0">
                <a:solidFill>
                  <a:srgbClr val="080808"/>
                </a:solidFill>
              </a:rPr>
              <a:t>Forced to discount in 2012 as natural gas moved south of $2.50/</a:t>
            </a:r>
            <a:r>
              <a:rPr lang="en-US" sz="1400" b="1" kern="0" dirty="0" err="1" smtClean="0">
                <a:solidFill>
                  <a:srgbClr val="080808"/>
                </a:solidFill>
              </a:rPr>
              <a:t>mmBtu</a:t>
            </a:r>
            <a:endParaRPr lang="en-US" sz="1400" b="1" kern="0" dirty="0" smtClean="0">
              <a:solidFill>
                <a:srgbClr val="080808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dirty="0" smtClean="0">
                <a:solidFill>
                  <a:srgbClr val="080808"/>
                </a:solidFill>
              </a:rPr>
              <a:t>PRB pricing is more resilient to natural gas at today’s prices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 kern="0" dirty="0" smtClean="0">
                <a:solidFill>
                  <a:srgbClr val="080808"/>
                </a:solidFill>
              </a:rPr>
              <a:t>If shale gas penetrates  to the Mississippi River, these markets could come under pressure as well</a:t>
            </a:r>
            <a:endParaRPr lang="en-US" sz="1400" b="1" kern="0" dirty="0">
              <a:solidFill>
                <a:srgbClr val="080808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7725" y="337590"/>
            <a:ext cx="8593455" cy="65301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336699"/>
                </a:solidFill>
                <a:latin typeface="+mj-lt"/>
                <a:ea typeface="+mj-ea"/>
                <a:cs typeface="Arial"/>
              </a:defRPr>
            </a:lvl1pPr>
          </a:lstStyle>
          <a:p>
            <a:pPr algn="l"/>
            <a:r>
              <a:rPr lang="en-US" dirty="0" smtClean="0"/>
              <a:t>Steam Coal Pricing Trends – PRB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1641536"/>
            <a:ext cx="5840730" cy="35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97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58" y="304800"/>
            <a:ext cx="6802640" cy="491484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oal production history and balance of 2015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91" y="5352886"/>
            <a:ext cx="8628517" cy="1139354"/>
          </a:xfrm>
        </p:spPr>
        <p:txBody>
          <a:bodyPr/>
          <a:lstStyle/>
          <a:p>
            <a:r>
              <a:rPr lang="en-US" sz="1800" dirty="0" smtClean="0"/>
              <a:t>Inventory refill sustained volumes in Q1</a:t>
            </a:r>
          </a:p>
          <a:p>
            <a:r>
              <a:rPr lang="en-US" sz="1800" dirty="0" smtClean="0"/>
              <a:t>Q2 fall off is comparable 1H 2012 (30-40 </a:t>
            </a:r>
            <a:r>
              <a:rPr lang="en-US" sz="1800" dirty="0" err="1" smtClean="0"/>
              <a:t>Mtons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Likely start of a substantial stepdown for coal generation demand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5085554"/>
            <a:ext cx="1567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  <a:latin typeface="+mn-lt"/>
              </a:rPr>
              <a:t>Source: SNL Energy</a:t>
            </a:r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876301"/>
            <a:ext cx="7241392" cy="42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2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Producer bankruptcies over the past year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077075" y="1044575"/>
            <a:ext cx="2524125" cy="528002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Alpha Natural Resources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Patriot Coal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James River Coal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Walter Energy</a:t>
            </a: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Numerous small private producers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19150"/>
            <a:ext cx="5886450" cy="5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One-tenth of today’s coal production is in receivership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9" y="842962"/>
            <a:ext cx="8298478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Takeaways and closing remarks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87413" y="1044575"/>
            <a:ext cx="8713787" cy="528002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Most of the tonnage lost from MATS implementation appears irreversible, regardless of current legal challenges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Modest potential from not running controls but likely limited</a:t>
            </a:r>
          </a:p>
          <a:p>
            <a:endParaRPr lang="en-US" sz="1800" dirty="0"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MATS has been a major driver of decisions but has had help from region-level environmental regulations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Texas and Illinois may be next areas to see coal plant shutdowns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Fewer major controls installed than was expected early on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71 GW have not installed major controls since 2010 and are older than 40 years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Path Dependency- This may have implications for the next wave of retirements</a:t>
            </a:r>
          </a:p>
          <a:p>
            <a:pPr lvl="1"/>
            <a:endParaRPr lang="en-US" b="0" dirty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Combination of regulation-driven costs and shrinking margins has shrunk the domestic steam coal market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  <a:latin typeface="Tahoma" pitchFamily="34" charset="0"/>
              </a:rPr>
              <a:t>Producers under severe financial pressure</a:t>
            </a:r>
            <a:endParaRPr lang="en-US" b="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500" dirty="0" smtClean="0">
                <a:latin typeface="Tahoma" pitchFamily="34" charset="0"/>
              </a:rPr>
              <a:t>Thank you!</a:t>
            </a:r>
            <a:endParaRPr lang="en-US" sz="35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40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ea typeface="+mj-ea"/>
                <a:cs typeface="+mj-cs"/>
              </a:rPr>
              <a:t>James River Power Station and Blue Valley Plant in Missouri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6050" y="125670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originally designed for primarily natural gas use in the 1950’s-1960’s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6050" y="2933104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Forced to convert to coal in 1970s due regulations on gas use in power production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6050" y="4516040"/>
            <a:ext cx="257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converting back to natural gas due to EPA MATS rules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5" y="1021753"/>
            <a:ext cx="5319140" cy="209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5" y="3562350"/>
            <a:ext cx="5319140" cy="22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500" dirty="0" smtClean="0">
                <a:latin typeface="Tahoma" pitchFamily="34" charset="0"/>
              </a:rPr>
              <a:t>Mercury/Air Toxics Standards</a:t>
            </a:r>
          </a:p>
          <a:p>
            <a:pPr marL="0" indent="0" algn="ctr">
              <a:buNone/>
            </a:pPr>
            <a:r>
              <a:rPr lang="en-US" sz="3500" dirty="0" smtClean="0">
                <a:latin typeface="Tahoma" pitchFamily="34" charset="0"/>
              </a:rPr>
              <a:t>Retrospective Impacts</a:t>
            </a:r>
            <a:endParaRPr lang="en-US" sz="35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noProof="0" dirty="0" smtClean="0">
                <a:ea typeface="+mj-ea"/>
                <a:cs typeface="+mj-cs"/>
              </a:rPr>
              <a:t>Mercury and Air Toxics Rule (MATS) recap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87413" y="1044575"/>
            <a:ext cx="8713787" cy="528002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History rooted in Clean Air Act of 1990 which expanded EPA authority to regulate pollutants from power plants under section 112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endParaRPr lang="en-US" dirty="0"/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Finalized on December 21, 2011</a:t>
            </a: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  <a:p>
            <a:endParaRPr lang="en-US" sz="1800" dirty="0"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At the heart of the rule are limitations on emissions of heavy metals such as mercury and acid gases including hydrochloric and hydrofluoric as well as particulates</a:t>
            </a:r>
          </a:p>
          <a:p>
            <a:pPr marL="0" indent="0">
              <a:buNone/>
            </a:pPr>
            <a:endParaRPr lang="en-US" sz="1800" b="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References to the rule focus on mercury but regulation of acid gases and particulates heavily influence compliance costs</a:t>
            </a:r>
          </a:p>
          <a:p>
            <a:endParaRPr lang="en-US" sz="1800" dirty="0">
              <a:solidFill>
                <a:schemeClr val="tx2"/>
              </a:solidFill>
              <a:latin typeface="Tahoma" pitchFamily="34" charset="0"/>
            </a:endParaRPr>
          </a:p>
          <a:p>
            <a:r>
              <a:rPr lang="en-US" sz="1800" b="0" dirty="0" smtClean="0">
                <a:solidFill>
                  <a:schemeClr val="tx2"/>
                </a:solidFill>
                <a:latin typeface="Tahoma" pitchFamily="34" charset="0"/>
              </a:rPr>
              <a:t>Rule remanded by the Supreme Court on June 29, 2015</a:t>
            </a:r>
            <a:endParaRPr lang="en-US" sz="1800" b="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Tahoma" pitchFamily="34" charset="0"/>
              </a:rPr>
              <a:t>Comparison of coal retirement projections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Tahoma" pitchFamily="34" charset="0"/>
              </a:rPr>
              <a:t>Most projections in the 50 GW to 60 GW range</a:t>
            </a:r>
          </a:p>
          <a:p>
            <a:r>
              <a:rPr lang="en-US" sz="1800" dirty="0" smtClean="0">
                <a:latin typeface="Tahoma" pitchFamily="34" charset="0"/>
              </a:rPr>
              <a:t>Later projections generally show increased retirements</a:t>
            </a:r>
          </a:p>
          <a:p>
            <a:r>
              <a:rPr lang="en-US" sz="1800" dirty="0" smtClean="0">
                <a:latin typeface="Tahoma" pitchFamily="34" charset="0"/>
              </a:rPr>
              <a:t>Expect ~66 GW of retirements and conversions 2012-2021</a:t>
            </a:r>
          </a:p>
          <a:p>
            <a:endParaRPr lang="en-US" sz="1800" dirty="0" smtClean="0">
              <a:latin typeface="Tahoma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630487"/>
            <a:ext cx="5934075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012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319539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ea typeface="+mj-ea"/>
                <a:cs typeface="+mj-cs"/>
              </a:rPr>
              <a:t>SNL Energy projected coal retirements/conversions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1023938"/>
            <a:ext cx="6947916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45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>
                <a:ea typeface="+mj-ea"/>
                <a:cs typeface="+mj-cs"/>
              </a:rPr>
              <a:t>R</a:t>
            </a:r>
            <a:r>
              <a:rPr lang="en-US" sz="2000" b="1" kern="0" dirty="0" smtClean="0">
                <a:ea typeface="+mj-ea"/>
                <a:cs typeface="+mj-cs"/>
              </a:rPr>
              <a:t>etirements and conversions by region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575" y="1088529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PJM and southeast most impacted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575" y="3102769"/>
            <a:ext cx="20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MISO retires far less than the 12 GW expected by ISO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7575" y="5064919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retires still to come in MISO, SPP and WECC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1489572"/>
            <a:ext cx="5928741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5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00684" y="290747"/>
            <a:ext cx="8310553" cy="4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000" b="1" kern="0" dirty="0" smtClean="0">
                <a:ea typeface="+mj-ea"/>
                <a:cs typeface="+mj-cs"/>
              </a:rPr>
              <a:t>Makeup of retirements and conversions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7575" y="1088529"/>
            <a:ext cx="2028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little over half of retires/converts completed. Most future retires from regulated sector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575" y="3102769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retires smaller and less utilized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7575" y="5064919"/>
            <a:ext cx="202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32% more </a:t>
            </a:r>
            <a:r>
              <a:rPr lang="en-US" dirty="0" err="1" smtClean="0"/>
              <a:t>MWh</a:t>
            </a:r>
            <a:r>
              <a:rPr lang="en-US" dirty="0" smtClean="0"/>
              <a:t> from upcoming retires than past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5" y="1088529"/>
            <a:ext cx="6052566" cy="2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6" y="3837684"/>
            <a:ext cx="6052566" cy="24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057399" y="2990850"/>
            <a:ext cx="447675" cy="266700"/>
          </a:xfrm>
          <a:prstGeom prst="ellipse">
            <a:avLst/>
          </a:prstGeom>
          <a:solidFill>
            <a:srgbClr val="00B0F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57399" y="5747148"/>
            <a:ext cx="447675" cy="266700"/>
          </a:xfrm>
          <a:prstGeom prst="ellipse">
            <a:avLst/>
          </a:prstGeom>
          <a:solidFill>
            <a:srgbClr val="00B0F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572252" y="2990850"/>
            <a:ext cx="380999" cy="266700"/>
          </a:xfrm>
          <a:prstGeom prst="ellipse">
            <a:avLst/>
          </a:prstGeom>
          <a:solidFill>
            <a:srgbClr val="00B0F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81776" y="5747148"/>
            <a:ext cx="361949" cy="266700"/>
          </a:xfrm>
          <a:prstGeom prst="ellipse">
            <a:avLst/>
          </a:prstGeom>
          <a:solidFill>
            <a:srgbClr val="00B0F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4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ReleaseNoteTemplate[1]">
  <a:themeElements>
    <a:clrScheme name="Custom 3">
      <a:dk1>
        <a:srgbClr val="4D4D4D"/>
      </a:dk1>
      <a:lt1>
        <a:srgbClr val="FFFFFF"/>
      </a:lt1>
      <a:dk2>
        <a:srgbClr val="000000"/>
      </a:dk2>
      <a:lt2>
        <a:srgbClr val="5F5F5F"/>
      </a:lt2>
      <a:accent1>
        <a:srgbClr val="A8ADBC"/>
      </a:accent1>
      <a:accent2>
        <a:srgbClr val="808080"/>
      </a:accent2>
      <a:accent3>
        <a:srgbClr val="FFFFFF"/>
      </a:accent3>
      <a:accent4>
        <a:srgbClr val="404040"/>
      </a:accent4>
      <a:accent5>
        <a:srgbClr val="D1D3DA"/>
      </a:accent5>
      <a:accent6>
        <a:srgbClr val="737373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mplate-17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CC99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CA"/>
        </a:accent5>
        <a:accent6>
          <a:srgbClr val="730000"/>
        </a:accent6>
        <a:hlink>
          <a:srgbClr val="CC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6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FFCC99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E2CA"/>
        </a:accent5>
        <a:accent6>
          <a:srgbClr val="730000"/>
        </a:accent6>
        <a:hlink>
          <a:srgbClr val="CC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7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D7B485"/>
        </a:accent1>
        <a:accent2>
          <a:srgbClr val="462300"/>
        </a:accent2>
        <a:accent3>
          <a:srgbClr val="FFFFFF"/>
        </a:accent3>
        <a:accent4>
          <a:srgbClr val="404040"/>
        </a:accent4>
        <a:accent5>
          <a:srgbClr val="E8D6C2"/>
        </a:accent5>
        <a:accent6>
          <a:srgbClr val="3F1F00"/>
        </a:accent6>
        <a:hlink>
          <a:srgbClr val="C3936B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8">
        <a:dk1>
          <a:srgbClr val="4D4D4D"/>
        </a:dk1>
        <a:lt1>
          <a:srgbClr val="FFFFFF"/>
        </a:lt1>
        <a:dk2>
          <a:srgbClr val="000000"/>
        </a:dk2>
        <a:lt2>
          <a:srgbClr val="402D26"/>
        </a:lt2>
        <a:accent1>
          <a:srgbClr val="C4B198"/>
        </a:accent1>
        <a:accent2>
          <a:srgbClr val="302116"/>
        </a:accent2>
        <a:accent3>
          <a:srgbClr val="FFFFFF"/>
        </a:accent3>
        <a:accent4>
          <a:srgbClr val="404040"/>
        </a:accent4>
        <a:accent5>
          <a:srgbClr val="DED5CA"/>
        </a:accent5>
        <a:accent6>
          <a:srgbClr val="2A1D13"/>
        </a:accent6>
        <a:hlink>
          <a:srgbClr val="AC948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9">
        <a:dk1>
          <a:srgbClr val="4D4D4D"/>
        </a:dk1>
        <a:lt1>
          <a:srgbClr val="FFFFFF"/>
        </a:lt1>
        <a:dk2>
          <a:srgbClr val="000000"/>
        </a:dk2>
        <a:lt2>
          <a:srgbClr val="402D26"/>
        </a:lt2>
        <a:accent1>
          <a:srgbClr val="C4B198"/>
        </a:accent1>
        <a:accent2>
          <a:srgbClr val="5C3F2A"/>
        </a:accent2>
        <a:accent3>
          <a:srgbClr val="FFFFFF"/>
        </a:accent3>
        <a:accent4>
          <a:srgbClr val="404040"/>
        </a:accent4>
        <a:accent5>
          <a:srgbClr val="DED5CA"/>
        </a:accent5>
        <a:accent6>
          <a:srgbClr val="533825"/>
        </a:accent6>
        <a:hlink>
          <a:srgbClr val="AC948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-17 10">
        <a:dk1>
          <a:srgbClr val="4D4D4D"/>
        </a:dk1>
        <a:lt1>
          <a:srgbClr val="FFFFFF"/>
        </a:lt1>
        <a:dk2>
          <a:srgbClr val="000000"/>
        </a:dk2>
        <a:lt2>
          <a:srgbClr val="5F5F5F"/>
        </a:lt2>
        <a:accent1>
          <a:srgbClr val="A8ADBC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D1D3DA"/>
        </a:accent5>
        <a:accent6>
          <a:srgbClr val="737373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2012ReleaseNoteTemplate[1]</Template>
  <TotalTime>29286</TotalTime>
  <Words>1208</Words>
  <Application>Microsoft Office PowerPoint</Application>
  <PresentationFormat>Custom</PresentationFormat>
  <Paragraphs>224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Tahoma</vt:lpstr>
      <vt:lpstr>Times New Roman</vt:lpstr>
      <vt:lpstr>Wingdings</vt:lpstr>
      <vt:lpstr>2012ReleaseNoteTemplate[1]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coal retirement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MATS retrofit projections</vt:lpstr>
      <vt:lpstr>PowerPoint Presentation</vt:lpstr>
      <vt:lpstr>Retirement and conversion reversal potential</vt:lpstr>
      <vt:lpstr>Variable cost impact from MATS controls </vt:lpstr>
      <vt:lpstr>PowerPoint Presentation</vt:lpstr>
      <vt:lpstr>PowerPoint Presentation</vt:lpstr>
      <vt:lpstr>PowerPoint Presentation</vt:lpstr>
      <vt:lpstr>PowerPoint Presentation</vt:lpstr>
      <vt:lpstr>PJM – Power markets are learning to live without coal</vt:lpstr>
      <vt:lpstr>MISO – MATS retirements may tighten the region to a greater extent than PJM</vt:lpstr>
      <vt:lpstr>PowerPoint Presentation</vt:lpstr>
      <vt:lpstr>PowerPoint Presentation</vt:lpstr>
      <vt:lpstr>Coal production history and balance of 2015 forecast</vt:lpstr>
      <vt:lpstr>PowerPoint Presentation</vt:lpstr>
      <vt:lpstr>PowerPoint Presentation</vt:lpstr>
      <vt:lpstr>PowerPoint Presentation</vt:lpstr>
      <vt:lpstr>PowerPoint Presentation</vt:lpstr>
    </vt:vector>
  </TitlesOfParts>
  <Company>SNL Financial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Industry Research &amp; Product Management Org</dc:subject>
  <dc:creator>dutcha</dc:creator>
  <cp:lastModifiedBy>Rachel Reisenauer</cp:lastModifiedBy>
  <cp:revision>417</cp:revision>
  <cp:lastPrinted>1999-06-07T14:07:26Z</cp:lastPrinted>
  <dcterms:created xsi:type="dcterms:W3CDTF">2012-12-17T17:45:44Z</dcterms:created>
  <dcterms:modified xsi:type="dcterms:W3CDTF">2015-09-10T17:37:57Z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Style">
    <vt:lpwstr>Unknown</vt:lpwstr>
  </property>
  <property fmtid="{D5CDD505-2E9C-101B-9397-08002B2CF9AE}" pid="3" name="ClientName">
    <vt:lpwstr>Unknown</vt:lpwstr>
  </property>
</Properties>
</file>